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2" r:id="rId5"/>
    <p:sldId id="267" r:id="rId6"/>
    <p:sldId id="263" r:id="rId7"/>
    <p:sldId id="260" r:id="rId8"/>
    <p:sldId id="261" r:id="rId9"/>
    <p:sldId id="266" r:id="rId10"/>
    <p:sldId id="265" r:id="rId11"/>
    <p:sldId id="258" r:id="rId12"/>
    <p:sldId id="264" r:id="rId13"/>
    <p:sldId id="268" r:id="rId14"/>
    <p:sldId id="269" r:id="rId15"/>
  </p:sldIdLst>
  <p:sldSz cx="18288000" cy="10287000"/>
  <p:notesSz cx="6858000" cy="9144000"/>
  <p:embeddedFontLst>
    <p:embeddedFont>
      <p:font typeface="Awesome Lathusca"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622" autoAdjust="0"/>
  </p:normalViewPr>
  <p:slideViewPr>
    <p:cSldViewPr>
      <p:cViewPr varScale="1">
        <p:scale>
          <a:sx n="47" d="100"/>
          <a:sy n="47" d="100"/>
        </p:scale>
        <p:origin x="72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2320209" y="7133224"/>
            <a:ext cx="13647583" cy="1662964"/>
          </a:xfrm>
          <a:prstGeom prst="rect">
            <a:avLst/>
          </a:prstGeom>
        </p:spPr>
        <p:txBody>
          <a:bodyPr lIns="0" tIns="0" rIns="0" bIns="0" rtlCol="0" anchor="t">
            <a:spAutoFit/>
          </a:bodyPr>
          <a:lstStyle/>
          <a:p>
            <a:pPr algn="ctr">
              <a:lnSpc>
                <a:spcPts val="12290"/>
              </a:lnSpc>
              <a:spcBef>
                <a:spcPct val="0"/>
              </a:spcBef>
            </a:pPr>
            <a:r>
              <a:rPr lang="en-US" sz="8778">
                <a:solidFill>
                  <a:srgbClr val="FFFFFF"/>
                </a:solidFill>
                <a:latin typeface="Awesome Lathusca"/>
                <a:ea typeface="Awesome Lathusca"/>
                <a:cs typeface="Awesome Lathusca"/>
                <a:sym typeface="Awesome Lathusca"/>
              </a:rPr>
              <a:t>TEAM: SNIPERS</a:t>
            </a:r>
          </a:p>
        </p:txBody>
      </p:sp>
      <p:sp>
        <p:nvSpPr>
          <p:cNvPr id="7" name="TextBox 7"/>
          <p:cNvSpPr txBox="1"/>
          <p:nvPr/>
        </p:nvSpPr>
        <p:spPr>
          <a:xfrm>
            <a:off x="4061681" y="1299710"/>
            <a:ext cx="10078913" cy="5399268"/>
          </a:xfrm>
          <a:prstGeom prst="rect">
            <a:avLst/>
          </a:prstGeom>
        </p:spPr>
        <p:txBody>
          <a:bodyPr lIns="0" tIns="0" rIns="0" bIns="0" rtlCol="0" anchor="t">
            <a:spAutoFit/>
          </a:bodyPr>
          <a:lstStyle/>
          <a:p>
            <a:pPr algn="ctr">
              <a:lnSpc>
                <a:spcPts val="13881"/>
              </a:lnSpc>
              <a:spcBef>
                <a:spcPct val="0"/>
              </a:spcBef>
            </a:pPr>
            <a:r>
              <a:rPr lang="en-US" sz="9915">
                <a:solidFill>
                  <a:srgbClr val="FFFFFF"/>
                </a:solidFill>
                <a:latin typeface="Awesome Lathusca"/>
                <a:ea typeface="Awesome Lathusca"/>
                <a:cs typeface="Awesome Lathusca"/>
                <a:sym typeface="Awesome Lathusca"/>
              </a:rPr>
              <a:t>PREDICTIVE MAINTENANCE DASHBOARD</a:t>
            </a: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736734" y="3314699"/>
            <a:ext cx="5158142" cy="4343401"/>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2309619"/>
            <a:ext cx="9677400" cy="6948680"/>
          </a:xfrm>
          <a:prstGeom prst="rect">
            <a:avLst/>
          </a:prstGeom>
        </p:spPr>
      </p:pic>
      <p:sp>
        <p:nvSpPr>
          <p:cNvPr id="12" name="Rectangle 11"/>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PASSWORD PROTECTED PAGES</a:t>
            </a:r>
            <a:endParaRPr lang="en-IN" sz="4400" b="1" dirty="0"/>
          </a:p>
        </p:txBody>
      </p:sp>
      <p:sp>
        <p:nvSpPr>
          <p:cNvPr id="13" name="TextBox 12"/>
          <p:cNvSpPr txBox="1"/>
          <p:nvPr/>
        </p:nvSpPr>
        <p:spPr>
          <a:xfrm>
            <a:off x="10034876" y="3521801"/>
            <a:ext cx="2552529"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chemeClr val="bg2"/>
                </a:solidFill>
              </a:rPr>
              <a:t>POWER FACTOR METER- STAYS LIKE A CONSTANT FROM POWER GENERATION END.</a:t>
            </a:r>
          </a:p>
          <a:p>
            <a:pPr marL="285750" indent="-285750">
              <a:buFont typeface="Arial" panose="020B0604020202020204" pitchFamily="34" charset="0"/>
              <a:buChar char="•"/>
            </a:pPr>
            <a:r>
              <a:rPr lang="en-US" sz="2400" b="1" dirty="0" smtClean="0">
                <a:solidFill>
                  <a:schemeClr val="bg2"/>
                </a:solidFill>
              </a:rPr>
              <a:t>POWER CONSUMPTION METER- VARIES DEPENDING ON LOADS.</a:t>
            </a:r>
            <a:endParaRPr lang="en-IN" sz="2400" b="1" dirty="0">
              <a:solidFill>
                <a:schemeClr val="bg2"/>
              </a:solidFill>
            </a:endParaRPr>
          </a:p>
        </p:txBody>
      </p:sp>
    </p:spTree>
    <p:extLst>
      <p:ext uri="{BB962C8B-B14F-4D97-AF65-F5344CB8AC3E}">
        <p14:creationId xmlns:p14="http://schemas.microsoft.com/office/powerpoint/2010/main" val="1299001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66900"/>
            <a:ext cx="7772400" cy="8610600"/>
          </a:xfrm>
          <a:prstGeom prst="rect">
            <a:avLst/>
          </a:prstGeom>
        </p:spPr>
      </p:pic>
      <p:sp>
        <p:nvSpPr>
          <p:cNvPr id="4" name="TextBox 3"/>
          <p:cNvSpPr txBox="1"/>
          <p:nvPr/>
        </p:nvSpPr>
        <p:spPr>
          <a:xfrm>
            <a:off x="8610600" y="1638300"/>
            <a:ext cx="8382000" cy="8032968"/>
          </a:xfrm>
          <a:prstGeom prst="rect">
            <a:avLst/>
          </a:prstGeom>
          <a:noFill/>
        </p:spPr>
        <p:txBody>
          <a:bodyPr wrap="square" rtlCol="0">
            <a:spAutoFit/>
          </a:bodyPr>
          <a:lstStyle/>
          <a:p>
            <a:r>
              <a:rPr lang="en-US" sz="4800" b="1" dirty="0" smtClean="0">
                <a:solidFill>
                  <a:schemeClr val="bg1"/>
                </a:solidFill>
              </a:rPr>
              <a:t>BATTERY/BACKUP MONITOR- </a:t>
            </a:r>
          </a:p>
          <a:p>
            <a:pPr marL="571500" indent="-571500">
              <a:buFont typeface="Arial" panose="020B0604020202020204" pitchFamily="34" charset="0"/>
              <a:buChar char="•"/>
            </a:pPr>
            <a:r>
              <a:rPr lang="en-US" sz="3600" dirty="0" smtClean="0">
                <a:solidFill>
                  <a:schemeClr val="bg1"/>
                </a:solidFill>
              </a:rPr>
              <a:t>Here a reusable compound object is used “flow indicator”.</a:t>
            </a:r>
          </a:p>
          <a:p>
            <a:pPr marL="571500" indent="-571500">
              <a:buFont typeface="Arial" panose="020B0604020202020204" pitchFamily="34" charset="0"/>
              <a:buChar char="•"/>
            </a:pPr>
            <a:r>
              <a:rPr lang="en-US" sz="3600" dirty="0" smtClean="0">
                <a:solidFill>
                  <a:schemeClr val="bg1"/>
                </a:solidFill>
              </a:rPr>
              <a:t> Flow indicator basically gives us insights about which battery is connected to main line, which one is disconnected and which one is faulty.</a:t>
            </a:r>
          </a:p>
          <a:p>
            <a:pPr marL="571500" indent="-571500">
              <a:buFont typeface="Arial" panose="020B0604020202020204" pitchFamily="34" charset="0"/>
              <a:buChar char="•"/>
            </a:pPr>
            <a:r>
              <a:rPr lang="en-US" sz="3600" dirty="0" smtClean="0">
                <a:solidFill>
                  <a:schemeClr val="bg1"/>
                </a:solidFill>
              </a:rPr>
              <a:t>Data from sensors is processed and  indicators represent in Boolean (0,1) format and blue color for no response.</a:t>
            </a:r>
          </a:p>
          <a:p>
            <a:pPr marL="571500" indent="-571500">
              <a:buFont typeface="Arial" panose="020B0604020202020204" pitchFamily="34" charset="0"/>
              <a:buChar char="•"/>
            </a:pPr>
            <a:r>
              <a:rPr lang="en-US" sz="3600" dirty="0" smtClean="0">
                <a:solidFill>
                  <a:schemeClr val="bg1"/>
                </a:solidFill>
              </a:rPr>
              <a:t>Electrolyte level- Its again represented by a reusable object “vertical meter” where battery details can be accessed with the help of battery serial number. </a:t>
            </a:r>
            <a:endParaRPr lang="en-IN" sz="3600" dirty="0"/>
          </a:p>
        </p:txBody>
      </p:sp>
      <p:sp>
        <p:nvSpPr>
          <p:cNvPr id="5" name="Rectangle 4"/>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SCREEN3</a:t>
            </a:r>
            <a:endParaRPr lang="en-IN" sz="66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SCREEN4</a:t>
            </a:r>
            <a:endParaRPr lang="en-IN" sz="6600" b="1"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 y="2291840"/>
            <a:ext cx="10543339" cy="7347460"/>
          </a:xfrm>
          <a:prstGeom prst="rect">
            <a:avLst/>
          </a:prstGeom>
        </p:spPr>
      </p:pic>
      <p:sp>
        <p:nvSpPr>
          <p:cNvPr id="13" name="TextBox 12"/>
          <p:cNvSpPr txBox="1"/>
          <p:nvPr/>
        </p:nvSpPr>
        <p:spPr>
          <a:xfrm>
            <a:off x="10896600" y="2309619"/>
            <a:ext cx="6477000" cy="5262979"/>
          </a:xfrm>
          <a:prstGeom prst="rect">
            <a:avLst/>
          </a:prstGeom>
          <a:noFill/>
        </p:spPr>
        <p:txBody>
          <a:bodyPr wrap="square" rtlCol="0">
            <a:spAutoFit/>
          </a:bodyPr>
          <a:lstStyle/>
          <a:p>
            <a:r>
              <a:rPr lang="en-US" sz="4800" b="1" dirty="0" smtClean="0">
                <a:solidFill>
                  <a:schemeClr val="bg1"/>
                </a:solidFill>
              </a:rPr>
              <a:t>Any parameter that user wants to visualize , user can just simply use this space efficient visualization tool to see their desired parameters.</a:t>
            </a:r>
            <a:endParaRPr lang="en-IN" sz="4800" b="1" dirty="0">
              <a:solidFill>
                <a:schemeClr val="bg1"/>
              </a:solidFill>
            </a:endParaRPr>
          </a:p>
        </p:txBody>
      </p:sp>
    </p:spTree>
    <p:extLst>
      <p:ext uri="{BB962C8B-B14F-4D97-AF65-F5344CB8AC3E}">
        <p14:creationId xmlns:p14="http://schemas.microsoft.com/office/powerpoint/2010/main" val="4214102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10" name="WhatsApp Video 2024-09-06 at 06.51.46_f837e65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 y="2019300"/>
            <a:ext cx="17261197" cy="7543800"/>
          </a:xfrm>
          <a:prstGeom prst="rect">
            <a:avLst/>
          </a:prstGeom>
        </p:spPr>
      </p:pic>
      <p:sp>
        <p:nvSpPr>
          <p:cNvPr id="15" name="Rectangle 14"/>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SIMULATION VIDEO</a:t>
            </a:r>
            <a:endParaRPr lang="en-IN" sz="6600" b="1" dirty="0"/>
          </a:p>
        </p:txBody>
      </p:sp>
    </p:spTree>
    <p:extLst>
      <p:ext uri="{BB962C8B-B14F-4D97-AF65-F5344CB8AC3E}">
        <p14:creationId xmlns:p14="http://schemas.microsoft.com/office/powerpoint/2010/main" val="12545812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4182967" y="4166984"/>
            <a:ext cx="10078913" cy="1718356"/>
          </a:xfrm>
          <a:prstGeom prst="rect">
            <a:avLst/>
          </a:prstGeom>
        </p:spPr>
        <p:txBody>
          <a:bodyPr lIns="0" tIns="0" rIns="0" bIns="0" rtlCol="0" anchor="t">
            <a:spAutoFit/>
          </a:bodyPr>
          <a:lstStyle/>
          <a:p>
            <a:pPr algn="ctr">
              <a:lnSpc>
                <a:spcPts val="13881"/>
              </a:lnSpc>
              <a:spcBef>
                <a:spcPct val="0"/>
              </a:spcBef>
            </a:pPr>
            <a:r>
              <a:rPr lang="en-US" sz="9915" dirty="0" smtClean="0">
                <a:solidFill>
                  <a:srgbClr val="FFFFFF"/>
                </a:solidFill>
                <a:latin typeface="Awesome Lathusca"/>
                <a:ea typeface="Awesome Lathusca"/>
                <a:cs typeface="Awesome Lathusca"/>
                <a:sym typeface="Awesome Lathusca"/>
              </a:rPr>
              <a:t>THANK YOU</a:t>
            </a:r>
            <a:endParaRPr lang="en-US" sz="9915" dirty="0">
              <a:solidFill>
                <a:srgbClr val="FFFFFF"/>
              </a:solidFill>
              <a:latin typeface="Awesome Lathusca"/>
              <a:ea typeface="Awesome Lathusca"/>
              <a:cs typeface="Awesome Lathusca"/>
              <a:sym typeface="Awesome Lathusca"/>
            </a:endParaRP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extLst>
      <p:ext uri="{BB962C8B-B14F-4D97-AF65-F5344CB8AC3E}">
        <p14:creationId xmlns:p14="http://schemas.microsoft.com/office/powerpoint/2010/main" val="32239770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000" y="-117000"/>
            <a:ext cx="18324000" cy="10404000"/>
          </a:xfrm>
          <a:prstGeom prst="rect">
            <a:avLst/>
          </a:prstGeom>
          <a:blipFill>
            <a:blip r:embed="rId2"/>
            <a:stretch>
              <a:fillRect t="-38888" b="-38888"/>
            </a:stretch>
          </a:blipFill>
        </p:spPr>
        <p:txBody>
          <a:bodyPr anchor="ctr"/>
          <a:lstStyle/>
          <a:p>
            <a:endParaRPr lang="en-US" dirty="0" smtClean="0"/>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OBJECTIVE</a:t>
            </a:r>
            <a:endParaRPr lang="en-IN" sz="6600" b="1" dirty="0"/>
          </a:p>
        </p:txBody>
      </p:sp>
      <p:sp>
        <p:nvSpPr>
          <p:cNvPr id="12" name="TextBox 11"/>
          <p:cNvSpPr txBox="1"/>
          <p:nvPr/>
        </p:nvSpPr>
        <p:spPr>
          <a:xfrm>
            <a:off x="2566738" y="2403760"/>
            <a:ext cx="12725400" cy="6801862"/>
          </a:xfrm>
          <a:prstGeom prst="rect">
            <a:avLst/>
          </a:prstGeom>
          <a:noFill/>
        </p:spPr>
        <p:txBody>
          <a:bodyPr wrap="square" rtlCol="0">
            <a:spAutoFit/>
          </a:bodyPr>
          <a:lstStyle/>
          <a:p>
            <a:pPr lvl="2" algn="just"/>
            <a:r>
              <a:rPr lang="en-US" sz="4000" dirty="0">
                <a:solidFill>
                  <a:schemeClr val="bg1"/>
                </a:solidFill>
              </a:rPr>
              <a:t>To </a:t>
            </a:r>
            <a:r>
              <a:rPr lang="en-US" sz="4000" dirty="0" smtClean="0">
                <a:solidFill>
                  <a:schemeClr val="bg1"/>
                </a:solidFill>
              </a:rPr>
              <a:t>develop </a:t>
            </a:r>
            <a:r>
              <a:rPr lang="en-US" sz="4000" dirty="0">
                <a:solidFill>
                  <a:schemeClr val="bg1"/>
                </a:solidFill>
              </a:rPr>
              <a:t>a </a:t>
            </a:r>
            <a:r>
              <a:rPr lang="en-US" sz="4000" dirty="0" smtClean="0">
                <a:solidFill>
                  <a:schemeClr val="bg1"/>
                </a:solidFill>
              </a:rPr>
              <a:t>HMI for predictive maintenance of electrical </a:t>
            </a:r>
            <a:r>
              <a:rPr lang="en-US" sz="4000" dirty="0">
                <a:solidFill>
                  <a:schemeClr val="bg1"/>
                </a:solidFill>
              </a:rPr>
              <a:t>assets aimed at minimizing downtime,     optimizing asset performance, and reducing maintenance costs. This will be achieved by utilizing data </a:t>
            </a:r>
            <a:r>
              <a:rPr lang="en-US" sz="4000" dirty="0" smtClean="0">
                <a:solidFill>
                  <a:schemeClr val="bg1"/>
                </a:solidFill>
              </a:rPr>
              <a:t>analytics, and </a:t>
            </a:r>
            <a:r>
              <a:rPr lang="en-US" sz="4000" dirty="0">
                <a:solidFill>
                  <a:schemeClr val="bg1"/>
                </a:solidFill>
              </a:rPr>
              <a:t>real-time </a:t>
            </a:r>
            <a:r>
              <a:rPr lang="en-US" sz="4000" dirty="0" smtClean="0">
                <a:solidFill>
                  <a:schemeClr val="bg1"/>
                </a:solidFill>
              </a:rPr>
              <a:t>monitoring by focusing on certain parameters </a:t>
            </a:r>
            <a:r>
              <a:rPr lang="en-US" sz="4000" dirty="0">
                <a:solidFill>
                  <a:schemeClr val="bg1"/>
                </a:solidFill>
              </a:rPr>
              <a:t>to identify potential faults and failures before they occur. The goal is to enhance the reliability and lifespan of electrical assets, improve operational efficiency, and ensure safety and compliance with industry standards.</a:t>
            </a:r>
          </a:p>
          <a:p>
            <a:pPr lvl="2" algn="just"/>
            <a:endParaRPr lang="en-IN" dirty="0"/>
          </a:p>
          <a:p>
            <a:pPr algn="just"/>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0" y="1596011"/>
            <a:ext cx="7962560" cy="8271889"/>
          </a:xfrm>
          <a:prstGeom prst="rect">
            <a:avLst/>
          </a:prstGeom>
        </p:spPr>
      </p:pic>
      <p:sp>
        <p:nvSpPr>
          <p:cNvPr id="11" name="Rectangle 10"/>
          <p:cNvSpPr/>
          <p:nvPr/>
        </p:nvSpPr>
        <p:spPr>
          <a:xfrm>
            <a:off x="4457700" y="190500"/>
            <a:ext cx="9372600" cy="140551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COMPOUND OBJECT 1-FLOW INDICATOR</a:t>
            </a:r>
            <a:endParaRPr lang="en-IN" sz="4400" b="1" dirty="0"/>
          </a:p>
        </p:txBody>
      </p:sp>
      <p:sp>
        <p:nvSpPr>
          <p:cNvPr id="12" name="TextBox 11"/>
          <p:cNvSpPr txBox="1"/>
          <p:nvPr/>
        </p:nvSpPr>
        <p:spPr>
          <a:xfrm>
            <a:off x="8148731" y="1694169"/>
            <a:ext cx="9666951" cy="7109639"/>
          </a:xfrm>
          <a:prstGeom prst="rect">
            <a:avLst/>
          </a:prstGeom>
          <a:noFill/>
        </p:spPr>
        <p:txBody>
          <a:bodyPr wrap="square" rtlCol="0">
            <a:spAutoFit/>
          </a:bodyPr>
          <a:lstStyle/>
          <a:p>
            <a:r>
              <a:rPr lang="en-US" sz="2400" dirty="0" smtClean="0">
                <a:solidFill>
                  <a:schemeClr val="bg1"/>
                </a:solidFill>
              </a:rPr>
              <a:t>What is flow indicator?</a:t>
            </a:r>
          </a:p>
          <a:p>
            <a:r>
              <a:rPr lang="en-US" sz="2400" dirty="0" smtClean="0">
                <a:solidFill>
                  <a:schemeClr val="bg1"/>
                </a:solidFill>
              </a:rPr>
              <a:t>An indicator that can be used to understand the flow diagram of power/water across various utility.</a:t>
            </a:r>
          </a:p>
          <a:p>
            <a:r>
              <a:rPr lang="en-US" sz="2400" dirty="0" smtClean="0">
                <a:solidFill>
                  <a:schemeClr val="bg1"/>
                </a:solidFill>
              </a:rPr>
              <a:t>HOW REUSABLE?</a:t>
            </a:r>
          </a:p>
          <a:p>
            <a:r>
              <a:rPr lang="en-US" sz="2400" dirty="0" smtClean="0">
                <a:solidFill>
                  <a:schemeClr val="bg1"/>
                </a:solidFill>
              </a:rPr>
              <a:t>CASE1:</a:t>
            </a:r>
          </a:p>
          <a:p>
            <a:r>
              <a:rPr lang="en-US" sz="2400" dirty="0" smtClean="0">
                <a:solidFill>
                  <a:schemeClr val="bg1"/>
                </a:solidFill>
              </a:rPr>
              <a:t>In a building to view power flow for each floor, </a:t>
            </a:r>
            <a:r>
              <a:rPr lang="en-US" sz="2400" dirty="0" err="1" smtClean="0">
                <a:solidFill>
                  <a:schemeClr val="bg1"/>
                </a:solidFill>
              </a:rPr>
              <a:t>i.e</a:t>
            </a:r>
            <a:r>
              <a:rPr lang="en-US" sz="2400" dirty="0" smtClean="0">
                <a:solidFill>
                  <a:schemeClr val="bg1"/>
                </a:solidFill>
              </a:rPr>
              <a:t> floor wise power distribution.</a:t>
            </a:r>
          </a:p>
          <a:p>
            <a:r>
              <a:rPr lang="en-US" sz="2400" dirty="0" smtClean="0">
                <a:solidFill>
                  <a:schemeClr val="bg1"/>
                </a:solidFill>
              </a:rPr>
              <a:t>CASE2:</a:t>
            </a:r>
          </a:p>
          <a:p>
            <a:r>
              <a:rPr lang="en-US" sz="2400" dirty="0" smtClean="0">
                <a:solidFill>
                  <a:schemeClr val="bg1"/>
                </a:solidFill>
              </a:rPr>
              <a:t>In a floor to view power supply for each cubicle.</a:t>
            </a:r>
          </a:p>
          <a:p>
            <a:r>
              <a:rPr lang="en-US" sz="2400" dirty="0" smtClean="0">
                <a:solidFill>
                  <a:schemeClr val="bg1"/>
                </a:solidFill>
              </a:rPr>
              <a:t>CASE3:</a:t>
            </a:r>
          </a:p>
          <a:p>
            <a:r>
              <a:rPr lang="en-US" sz="2400" dirty="0" smtClean="0">
                <a:solidFill>
                  <a:schemeClr val="bg1"/>
                </a:solidFill>
              </a:rPr>
              <a:t>Can also be used for power flow for each supply point inside a room.</a:t>
            </a:r>
          </a:p>
          <a:p>
            <a:r>
              <a:rPr lang="en-US" sz="2400" dirty="0" smtClean="0">
                <a:solidFill>
                  <a:schemeClr val="bg1"/>
                </a:solidFill>
              </a:rPr>
              <a:t>SCALABILITY:</a:t>
            </a:r>
          </a:p>
          <a:p>
            <a:r>
              <a:rPr lang="en-US" sz="2400" dirty="0" smtClean="0">
                <a:solidFill>
                  <a:schemeClr val="bg1"/>
                </a:solidFill>
              </a:rPr>
              <a:t>It can be deployed across various horizons like healthcare, university , inside flight control, network management, water management</a:t>
            </a:r>
          </a:p>
          <a:p>
            <a:r>
              <a:rPr lang="en-US" sz="2400" dirty="0" smtClean="0">
                <a:solidFill>
                  <a:schemeClr val="bg1"/>
                </a:solidFill>
              </a:rPr>
              <a:t> </a:t>
            </a:r>
            <a:r>
              <a:rPr lang="en-US" sz="2400" b="1" dirty="0" smtClean="0">
                <a:solidFill>
                  <a:schemeClr val="bg1"/>
                </a:solidFill>
              </a:rPr>
              <a:t>3 array values are taken:</a:t>
            </a:r>
          </a:p>
          <a:p>
            <a:pPr marL="342900" indent="-342900">
              <a:buFont typeface="Arial" panose="020B0604020202020204" pitchFamily="34" charset="0"/>
              <a:buChar char="•"/>
            </a:pPr>
            <a:r>
              <a:rPr lang="en-US" sz="2400" dirty="0" smtClean="0">
                <a:solidFill>
                  <a:schemeClr val="bg1"/>
                </a:solidFill>
              </a:rPr>
              <a:t>Toggle value</a:t>
            </a:r>
          </a:p>
          <a:p>
            <a:pPr marL="342900" indent="-342900">
              <a:buFont typeface="Arial" panose="020B0604020202020204" pitchFamily="34" charset="0"/>
              <a:buChar char="•"/>
            </a:pPr>
            <a:r>
              <a:rPr lang="en-US" sz="2400" dirty="0" smtClean="0">
                <a:solidFill>
                  <a:schemeClr val="bg1"/>
                </a:solidFill>
              </a:rPr>
              <a:t>Value for display</a:t>
            </a:r>
          </a:p>
          <a:p>
            <a:pPr marL="342900" indent="-342900">
              <a:buFont typeface="Arial" panose="020B0604020202020204" pitchFamily="34" charset="0"/>
              <a:buChar char="•"/>
            </a:pPr>
            <a:r>
              <a:rPr lang="en-US" sz="2400" dirty="0" smtClean="0">
                <a:solidFill>
                  <a:schemeClr val="bg1"/>
                </a:solidFill>
              </a:rPr>
              <a:t>Fault detection</a:t>
            </a:r>
          </a:p>
          <a:p>
            <a:endParaRPr lang="en-IN" sz="2400" dirty="0">
              <a:solidFill>
                <a:schemeClr val="bg1"/>
              </a:solidFill>
            </a:endParaRPr>
          </a:p>
        </p:txBody>
      </p:sp>
    </p:spTree>
    <p:extLst>
      <p:ext uri="{BB962C8B-B14F-4D97-AF65-F5344CB8AC3E}">
        <p14:creationId xmlns:p14="http://schemas.microsoft.com/office/powerpoint/2010/main" val="27134167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COMPOUND OBJECT-2</a:t>
            </a:r>
            <a:endParaRPr lang="en-IN" sz="6600" b="1" dirty="0"/>
          </a:p>
        </p:txBody>
      </p:sp>
      <p:pic>
        <p:nvPicPr>
          <p:cNvPr id="10" name="Picture 9"/>
          <p:cNvPicPr>
            <a:picLocks noChangeAspect="1"/>
          </p:cNvPicPr>
          <p:nvPr/>
        </p:nvPicPr>
        <p:blipFill>
          <a:blip r:embed="rId5"/>
          <a:stretch>
            <a:fillRect/>
          </a:stretch>
        </p:blipFill>
        <p:spPr>
          <a:xfrm>
            <a:off x="838200" y="2424752"/>
            <a:ext cx="4114800" cy="6223948"/>
          </a:xfrm>
          <a:prstGeom prst="rect">
            <a:avLst/>
          </a:prstGeom>
        </p:spPr>
      </p:pic>
      <p:sp>
        <p:nvSpPr>
          <p:cNvPr id="11" name="TextBox 10"/>
          <p:cNvSpPr txBox="1"/>
          <p:nvPr/>
        </p:nvSpPr>
        <p:spPr>
          <a:xfrm>
            <a:off x="6019800" y="2424752"/>
            <a:ext cx="7010400" cy="2862322"/>
          </a:xfrm>
          <a:prstGeom prst="rect">
            <a:avLst/>
          </a:prstGeom>
          <a:noFill/>
        </p:spPr>
        <p:txBody>
          <a:bodyPr wrap="square" rtlCol="0">
            <a:spAutoFit/>
          </a:bodyPr>
          <a:lstStyle/>
          <a:p>
            <a:r>
              <a:rPr lang="en-US" sz="3600" b="1" dirty="0" smtClean="0">
                <a:solidFill>
                  <a:schemeClr val="bg1"/>
                </a:solidFill>
              </a:rPr>
              <a:t>CYLINDRICAL SCALE</a:t>
            </a:r>
            <a:endParaRPr lang="en-US" sz="3600" b="1" dirty="0">
              <a:solidFill>
                <a:schemeClr val="bg1"/>
              </a:solidFill>
            </a:endParaRPr>
          </a:p>
          <a:p>
            <a:r>
              <a:rPr lang="en-US" sz="3600" b="1" dirty="0" smtClean="0">
                <a:solidFill>
                  <a:schemeClr val="bg1"/>
                </a:solidFill>
              </a:rPr>
              <a:t>A cylindrical scale is a scale  that can be used for pressure visualization, and liquid level visualization.</a:t>
            </a:r>
            <a:endParaRPr lang="en-IN" sz="3600" b="1" dirty="0">
              <a:solidFill>
                <a:schemeClr val="bg1"/>
              </a:solidFill>
            </a:endParaRPr>
          </a:p>
        </p:txBody>
      </p:sp>
    </p:spTree>
    <p:extLst>
      <p:ext uri="{BB962C8B-B14F-4D97-AF65-F5344CB8AC3E}">
        <p14:creationId xmlns:p14="http://schemas.microsoft.com/office/powerpoint/2010/main" val="3452983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4" name="TextBox 3"/>
          <p:cNvSpPr txBox="1"/>
          <p:nvPr/>
        </p:nvSpPr>
        <p:spPr>
          <a:xfrm>
            <a:off x="9138920" y="2628900"/>
            <a:ext cx="8382000" cy="6001643"/>
          </a:xfrm>
          <a:prstGeom prst="rect">
            <a:avLst/>
          </a:prstGeom>
          <a:noFill/>
        </p:spPr>
        <p:txBody>
          <a:bodyPr wrap="square" rtlCol="0">
            <a:spAutoFit/>
          </a:bodyPr>
          <a:lstStyle/>
          <a:p>
            <a:r>
              <a:rPr lang="en-US" sz="4800" b="1" dirty="0" smtClean="0">
                <a:solidFill>
                  <a:schemeClr val="bg1"/>
                </a:solidFill>
              </a:rPr>
              <a:t>COMPOUND OBJECT -3</a:t>
            </a:r>
          </a:p>
          <a:p>
            <a:r>
              <a:rPr lang="en-US" sz="4800" b="1" dirty="0" smtClean="0">
                <a:solidFill>
                  <a:schemeClr val="bg1"/>
                </a:solidFill>
              </a:rPr>
              <a:t>Space efficient dial, efficient representation of data</a:t>
            </a:r>
          </a:p>
          <a:p>
            <a:r>
              <a:rPr lang="en-US" sz="4800" b="1" dirty="0" smtClean="0">
                <a:solidFill>
                  <a:schemeClr val="bg1"/>
                </a:solidFill>
              </a:rPr>
              <a:t>It can represent parameter x, parameter y , and parameter y depending upon users need. It can represent pre- established relations if required.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2095500"/>
            <a:ext cx="8153400" cy="7955312"/>
          </a:xfrm>
          <a:prstGeom prst="rect">
            <a:avLst/>
          </a:prstGeom>
        </p:spPr>
      </p:pic>
      <p:sp>
        <p:nvSpPr>
          <p:cNvPr id="5" name="Rectangle 4"/>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COMPOUND OBJECT-3</a:t>
            </a:r>
            <a:endParaRPr lang="en-IN" sz="6600" b="1" dirty="0"/>
          </a:p>
        </p:txBody>
      </p:sp>
    </p:spTree>
    <p:extLst>
      <p:ext uri="{BB962C8B-B14F-4D97-AF65-F5344CB8AC3E}">
        <p14:creationId xmlns:p14="http://schemas.microsoft.com/office/powerpoint/2010/main" val="319979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COMPOUND OBJECT-4</a:t>
            </a:r>
            <a:endParaRPr lang="en-IN" sz="6600" b="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80" y="2587785"/>
            <a:ext cx="5176520" cy="5746291"/>
          </a:xfrm>
          <a:prstGeom prst="rect">
            <a:avLst/>
          </a:prstGeom>
        </p:spPr>
      </p:pic>
      <p:sp>
        <p:nvSpPr>
          <p:cNvPr id="12" name="TextBox 11"/>
          <p:cNvSpPr txBox="1"/>
          <p:nvPr/>
        </p:nvSpPr>
        <p:spPr>
          <a:xfrm>
            <a:off x="7162800" y="2587785"/>
            <a:ext cx="6324600" cy="1754326"/>
          </a:xfrm>
          <a:prstGeom prst="rect">
            <a:avLst/>
          </a:prstGeom>
          <a:noFill/>
        </p:spPr>
        <p:txBody>
          <a:bodyPr wrap="square" rtlCol="0">
            <a:spAutoFit/>
          </a:bodyPr>
          <a:lstStyle/>
          <a:p>
            <a:r>
              <a:rPr lang="en-US" sz="3600" b="1" dirty="0" smtClean="0">
                <a:solidFill>
                  <a:schemeClr val="bg2"/>
                </a:solidFill>
              </a:rPr>
              <a:t>TEMPERATURE METER:HAS THE ABILITY TO VISUALIZE THE BODY TEMPERATURE OF ANY BODY.</a:t>
            </a:r>
            <a:endParaRPr lang="en-IN" sz="3600" b="1" dirty="0">
              <a:solidFill>
                <a:schemeClr val="bg2"/>
              </a:solidFill>
            </a:endParaRPr>
          </a:p>
        </p:txBody>
      </p:sp>
    </p:spTree>
    <p:extLst>
      <p:ext uri="{BB962C8B-B14F-4D97-AF65-F5344CB8AC3E}">
        <p14:creationId xmlns:p14="http://schemas.microsoft.com/office/powerpoint/2010/main" val="3084773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950" y="152207"/>
            <a:ext cx="17984687"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SCREEN1</a:t>
            </a:r>
            <a:endParaRPr lang="en-IN" sz="6600" b="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166" y="2271519"/>
            <a:ext cx="7311634" cy="5972175"/>
          </a:xfrm>
          <a:prstGeom prst="rect">
            <a:avLst/>
          </a:prstGeom>
        </p:spPr>
      </p:pic>
      <p:sp>
        <p:nvSpPr>
          <p:cNvPr id="12" name="Rectangle 11"/>
          <p:cNvSpPr/>
          <p:nvPr/>
        </p:nvSpPr>
        <p:spPr>
          <a:xfrm>
            <a:off x="7696200" y="2309619"/>
            <a:ext cx="10198675" cy="7786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2800" dirty="0" smtClean="0"/>
              <a:t>A Battery Monitor is a screen designed to continuously track the status and performance of a battery/batteries. </a:t>
            </a:r>
            <a:r>
              <a:rPr lang="en-US" sz="2800" dirty="0">
                <a:solidFill>
                  <a:schemeClr val="bg1"/>
                </a:solidFill>
              </a:rPr>
              <a:t>Here a reusable compound object is used “flow indicator”.</a:t>
            </a:r>
          </a:p>
          <a:p>
            <a:pPr marL="571500" indent="-571500">
              <a:buFont typeface="Arial" panose="020B0604020202020204" pitchFamily="34" charset="0"/>
              <a:buChar char="•"/>
            </a:pPr>
            <a:r>
              <a:rPr lang="en-US" sz="2800" dirty="0">
                <a:solidFill>
                  <a:schemeClr val="bg1"/>
                </a:solidFill>
              </a:rPr>
              <a:t> Flow indicator basically gives us insights about which battery is connected to main line, which one is disconnected and which one is faulty.</a:t>
            </a:r>
          </a:p>
          <a:p>
            <a:pPr marL="571500" indent="-571500">
              <a:buFont typeface="Arial" panose="020B0604020202020204" pitchFamily="34" charset="0"/>
              <a:buChar char="•"/>
            </a:pPr>
            <a:r>
              <a:rPr lang="en-US" sz="2800" dirty="0">
                <a:solidFill>
                  <a:schemeClr val="bg1"/>
                </a:solidFill>
              </a:rPr>
              <a:t>Data from sensors is processed and  indicators represent in Boolean (0,1) format and blue color for no response.</a:t>
            </a:r>
          </a:p>
          <a:p>
            <a:pPr marL="571500" indent="-571500">
              <a:buFont typeface="Arial" panose="020B0604020202020204" pitchFamily="34" charset="0"/>
              <a:buChar char="•"/>
            </a:pPr>
            <a:r>
              <a:rPr lang="en-US" sz="2800" dirty="0">
                <a:solidFill>
                  <a:schemeClr val="bg1"/>
                </a:solidFill>
              </a:rPr>
              <a:t>Electrolyte level- Its again represented by a reusable object “vertical meter” where battery details can be accessed with the help of battery serial number. </a:t>
            </a:r>
            <a:endParaRPr lang="en-US" sz="2800" dirty="0" smtClean="0">
              <a:solidFill>
                <a:schemeClr val="bg1"/>
              </a:solidFill>
            </a:endParaRPr>
          </a:p>
          <a:p>
            <a:pPr marL="571500" indent="-571500">
              <a:buFont typeface="Arial" panose="020B0604020202020204" pitchFamily="34" charset="0"/>
              <a:buChar char="•"/>
            </a:pPr>
            <a:r>
              <a:rPr lang="en-US" sz="2800" dirty="0" smtClean="0"/>
              <a:t>By providing accurate data on battery conditions, a battery monitor helps users make informed decisions about charging, discharging, and overall battery management, ultimately extending the battery's lifespan and ensuring reliable operation.</a:t>
            </a:r>
          </a:p>
          <a:p>
            <a:pPr algn="ctr"/>
            <a:r>
              <a:rPr lang="en-US" sz="2800" dirty="0" smtClean="0"/>
              <a:t>Components used- flow indicator , cylindrical meter</a:t>
            </a:r>
            <a:endParaRPr lang="en-IN" sz="2800" dirty="0"/>
          </a:p>
        </p:txBody>
      </p:sp>
    </p:spTree>
    <p:extLst>
      <p:ext uri="{BB962C8B-B14F-4D97-AF65-F5344CB8AC3E}">
        <p14:creationId xmlns:p14="http://schemas.microsoft.com/office/powerpoint/2010/main" val="1288327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SCREEN2</a:t>
            </a:r>
            <a:endParaRPr lang="en-IN" sz="6600" b="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703" y="2171700"/>
            <a:ext cx="7479297" cy="5715000"/>
          </a:xfrm>
          <a:prstGeom prst="rect">
            <a:avLst/>
          </a:prstGeom>
        </p:spPr>
      </p:pic>
      <p:sp>
        <p:nvSpPr>
          <p:cNvPr id="12" name="Rectangle 11"/>
          <p:cNvSpPr/>
          <p:nvPr/>
        </p:nvSpPr>
        <p:spPr>
          <a:xfrm>
            <a:off x="8229600" y="2019300"/>
            <a:ext cx="9747461" cy="784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t>Floor-Wise Power Distribution</a:t>
            </a:r>
            <a:r>
              <a:rPr lang="en-US" sz="3200" dirty="0"/>
              <a:t>: Monitoring total power consumption for each floor to identify high-usage areas, optimize energy allocation, and detect anomalies.</a:t>
            </a:r>
          </a:p>
          <a:p>
            <a:pPr marL="457200" indent="-457200">
              <a:buFont typeface="Arial" panose="020B0604020202020204" pitchFamily="34" charset="0"/>
              <a:buChar char="•"/>
            </a:pPr>
            <a:r>
              <a:rPr lang="en-US" sz="3200" b="1" dirty="0"/>
              <a:t>Cubicle-Level Power </a:t>
            </a:r>
            <a:r>
              <a:rPr lang="en-US" sz="3200" b="1" dirty="0" smtClean="0"/>
              <a:t>distribution</a:t>
            </a:r>
            <a:r>
              <a:rPr lang="en-US" sz="3200" dirty="0" smtClean="0"/>
              <a:t>: </a:t>
            </a:r>
            <a:r>
              <a:rPr lang="en-US" sz="3200" dirty="0"/>
              <a:t>Tracking power use for each cubicle on a floor to promote energy efficiency, identify underutilized resources, and reduce waste.</a:t>
            </a:r>
          </a:p>
          <a:p>
            <a:pPr marL="457200" indent="-457200">
              <a:buFont typeface="Arial" panose="020B0604020202020204" pitchFamily="34" charset="0"/>
              <a:buChar char="•"/>
            </a:pPr>
            <a:r>
              <a:rPr lang="en-US" sz="3200" b="1" dirty="0"/>
              <a:t>Room-Level Supply Points</a:t>
            </a:r>
            <a:r>
              <a:rPr lang="en-US" sz="3200" dirty="0"/>
              <a:t>: Monitoring power consumption at each supply point (e.g., outlets, fixtures) within a room to detect high-power devices, prevent overloads, and enhance safety.</a:t>
            </a:r>
          </a:p>
          <a:p>
            <a:r>
              <a:rPr lang="en-US" sz="3200" dirty="0" smtClean="0"/>
              <a:t> By </a:t>
            </a:r>
            <a:r>
              <a:rPr lang="en-US" sz="3200" dirty="0"/>
              <a:t>implementing these monitoring strategies, building managers can improve energy management, reduce costs, and enhance operational efficiency.</a:t>
            </a:r>
          </a:p>
        </p:txBody>
      </p:sp>
    </p:spTree>
    <p:extLst>
      <p:ext uri="{BB962C8B-B14F-4D97-AF65-F5344CB8AC3E}">
        <p14:creationId xmlns:p14="http://schemas.microsoft.com/office/powerpoint/2010/main" val="586976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Rectangle 8"/>
          <p:cNvSpPr/>
          <p:nvPr/>
        </p:nvSpPr>
        <p:spPr>
          <a:xfrm>
            <a:off x="4495800" y="537590"/>
            <a:ext cx="9296400"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HOME PAGE</a:t>
            </a:r>
            <a:endParaRPr lang="en-IN" sz="6600" b="1"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 y="1943100"/>
            <a:ext cx="8610600" cy="7696200"/>
          </a:xfrm>
          <a:prstGeom prst="rect">
            <a:avLst/>
          </a:prstGeom>
        </p:spPr>
      </p:pic>
      <p:sp>
        <p:nvSpPr>
          <p:cNvPr id="10" name="TextBox 9"/>
          <p:cNvSpPr txBox="1"/>
          <p:nvPr/>
        </p:nvSpPr>
        <p:spPr>
          <a:xfrm>
            <a:off x="9067799" y="1943100"/>
            <a:ext cx="8822765"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solidFill>
                  <a:schemeClr val="bg1"/>
                </a:solidFill>
              </a:rPr>
              <a:t>This is the homepage for the HMI, here  user can view pressure ,room temperature at a particular floor and even at a particular room.</a:t>
            </a:r>
          </a:p>
          <a:p>
            <a:pPr marL="571500" indent="-571500">
              <a:buFont typeface="Arial" panose="020B0604020202020204" pitchFamily="34" charset="0"/>
              <a:buChar char="•"/>
            </a:pPr>
            <a:r>
              <a:rPr lang="en-US" sz="4400" dirty="0" smtClean="0">
                <a:solidFill>
                  <a:schemeClr val="bg1"/>
                </a:solidFill>
              </a:rPr>
              <a:t>Once you press on login, you get into  the  first page.</a:t>
            </a:r>
            <a:endParaRPr lang="en-IN" sz="4400" dirty="0">
              <a:solidFill>
                <a:schemeClr val="bg1"/>
              </a:solidFill>
            </a:endParaRPr>
          </a:p>
        </p:txBody>
      </p:sp>
    </p:spTree>
    <p:extLst>
      <p:ext uri="{BB962C8B-B14F-4D97-AF65-F5344CB8AC3E}">
        <p14:creationId xmlns:p14="http://schemas.microsoft.com/office/powerpoint/2010/main" val="102269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TotalTime>
  <Words>712</Words>
  <Application>Microsoft Office PowerPoint</Application>
  <PresentationFormat>Custom</PresentationFormat>
  <Paragraphs>62</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Awesome Lathusca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dashboard</dc:title>
  <dc:creator>hp</dc:creator>
  <cp:lastModifiedBy>hp</cp:lastModifiedBy>
  <cp:revision>21</cp:revision>
  <dcterms:created xsi:type="dcterms:W3CDTF">2006-08-16T00:00:00Z</dcterms:created>
  <dcterms:modified xsi:type="dcterms:W3CDTF">2024-09-06T01:32:39Z</dcterms:modified>
  <dc:identifier>DAGP66pEI2U</dc:identifier>
</cp:coreProperties>
</file>